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76" r:id="rId5"/>
    <p:sldId id="265" r:id="rId6"/>
    <p:sldId id="266" r:id="rId7"/>
    <p:sldId id="277" r:id="rId8"/>
    <p:sldId id="278" r:id="rId9"/>
    <p:sldId id="279" r:id="rId10"/>
    <p:sldId id="280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588" autoAdjust="0"/>
    <p:restoredTop sz="94671" autoAdjust="0"/>
  </p:normalViewPr>
  <p:slideViewPr>
    <p:cSldViewPr>
      <p:cViewPr>
        <p:scale>
          <a:sx n="150" d="100"/>
          <a:sy n="150" d="100"/>
        </p:scale>
        <p:origin x="-570" y="-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Solving Inequalities Using Multiplication or Division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3 Lesson 3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165075" y="13525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165075" y="223647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162800" y="31661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162800" y="40805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3032631"/>
                  </p:ext>
                </p:extLst>
              </p:nvPr>
            </p:nvGraphicFramePr>
            <p:xfrm>
              <a:off x="304800" y="1200150"/>
              <a:ext cx="83889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41148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𝟔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𝟔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𝟔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𝟑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𝟑</m:t>
                                        </m:r>
                                      </m:den>
                                    </m:f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𝟑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𝒚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𝟏𝟔</m:t>
                                        </m:r>
                                      </m:den>
                                    </m:f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3032631"/>
                  </p:ext>
                </p:extLst>
              </p:nvPr>
            </p:nvGraphicFramePr>
            <p:xfrm>
              <a:off x="304800" y="1200150"/>
              <a:ext cx="83889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41148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402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0519" t="-10667" r="-33481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11556" t="-10667" r="-444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402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0519" t="-110667" r="-3348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11556" t="-110667" r="-444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402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0519" t="-210667" r="-33481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11556" t="-210667" r="-444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402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70519" t="-310667" r="-33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11556" t="-310667" r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2407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Write and s</a:t>
            </a:r>
            <a:r>
              <a:rPr lang="en-US" sz="2400" dirty="0" smtClean="0"/>
              <a:t>olve </a:t>
            </a:r>
            <a:r>
              <a:rPr lang="en-US" sz="2400" dirty="0"/>
              <a:t>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807912"/>
              </p:ext>
            </p:extLst>
          </p:nvPr>
        </p:nvGraphicFramePr>
        <p:xfrm>
          <a:off x="304800" y="1200150"/>
          <a:ext cx="8321040" cy="3822192"/>
        </p:xfrm>
        <a:graphic>
          <a:graphicData uri="http://schemas.openxmlformats.org/drawingml/2006/table">
            <a:tbl>
              <a:tblPr firstRow="1" firstCol="1" bandRow="1"/>
              <a:tblGrid>
                <a:gridCol w="548640"/>
                <a:gridCol w="7772400"/>
              </a:tblGrid>
              <a:tr h="996696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One-seventh times a number is at least 15.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1832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The ratio of a number and 5 is more than 25.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1832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 negative number over 15 is greater than or equal to 5.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1832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 number divided by negative nine is less than or equal to negative two.</a:t>
                      </a:r>
                      <a:endParaRPr lang="en-US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32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715000" y="1611630"/>
            <a:ext cx="12801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Write and s</a:t>
            </a:r>
            <a:r>
              <a:rPr lang="en-US" sz="2400" dirty="0" smtClean="0"/>
              <a:t>olve </a:t>
            </a:r>
            <a:r>
              <a:rPr lang="en-US" sz="2400" dirty="0"/>
              <a:t>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715000" y="2586990"/>
            <a:ext cx="12801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12725" y="3562350"/>
            <a:ext cx="12801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12725" y="4491990"/>
            <a:ext cx="12801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877064"/>
                  </p:ext>
                </p:extLst>
              </p:nvPr>
            </p:nvGraphicFramePr>
            <p:xfrm>
              <a:off x="304800" y="1200150"/>
              <a:ext cx="8321040" cy="383197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  <a:gridCol w="3200400"/>
                    <a:gridCol w="2743200"/>
                  </a:tblGrid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One-seventh times a number is at least 15.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800" b="1" i="1" smtClean="0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𝟕</m:t>
                                        </m:r>
                                      </m:den>
                                    </m:f>
                                    <m:r>
                                      <a:rPr lang="en-US" sz="1800" b="1" i="1" smtClean="0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ratio of a number and 5 is more than 25.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𝟏𝟐𝟓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negative number over 15 is greater than or equal to 5.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𝟏𝟓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marL="914400" marR="0" indent="-91440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number divided by negative nine is less than or equal to negative two.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num>
                                      <m:den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</a:rPr>
                                          <m:t>𝟗</m:t>
                                        </m:r>
                                      </m:den>
                                    </m:f>
                                  </m:e>
                                </m:d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6877064"/>
                  </p:ext>
                </p:extLst>
              </p:nvPr>
            </p:nvGraphicFramePr>
            <p:xfrm>
              <a:off x="304800" y="1200150"/>
              <a:ext cx="8321040" cy="383197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  <a:gridCol w="3200400"/>
                    <a:gridCol w="2743200"/>
                  </a:tblGrid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One-seventh times a number is at least 15.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2531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55752" r="-325000" b="-4123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4286" t="-55752" r="-85714" b="-4123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3333" t="-55752" b="-412389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ratio of a number and 5 is more than 25.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215238" r="-325000" b="-2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4286" t="-215238" r="-85714" b="-2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3333" t="-215238" b="-29619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negative number over 15 is greater than or equal to 5.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362857" r="-325000" b="-14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4286" t="-362857" r="-85714" b="-14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3333" t="-362857" b="-148571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marL="914400" marR="0" indent="-91440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number divided by negative nine is less than or equal to negative two.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510476" r="-325000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74286" t="-510476" r="-85714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03333" t="-510476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782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DIVISION PROPERTY </a:t>
            </a:r>
            <a:r>
              <a:rPr lang="en-US" sz="2400" b="1" dirty="0">
                <a:solidFill>
                  <a:srgbClr val="0070C0"/>
                </a:solidFill>
              </a:rPr>
              <a:t>OF </a:t>
            </a:r>
            <a:r>
              <a:rPr lang="en-US" sz="2400" b="1" dirty="0" smtClean="0">
                <a:solidFill>
                  <a:srgbClr val="0070C0"/>
                </a:solidFill>
              </a:rPr>
              <a:t>INEQUALITIES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A.  For dividing a positive number</a:t>
            </a:r>
          </a:p>
          <a:p>
            <a:pPr marL="0" indent="0">
              <a:buNone/>
            </a:pPr>
            <a:endParaRPr lang="en-US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i="1" dirty="0" smtClean="0"/>
              <a:t>“</a:t>
            </a:r>
            <a:r>
              <a:rPr lang="en-US" sz="2400" i="1" dirty="0">
                <a:ea typeface="Calibri"/>
                <a:cs typeface="Times New Roman"/>
              </a:rPr>
              <a:t>If each side of a true inequality is </a:t>
            </a:r>
            <a:r>
              <a:rPr lang="en-US" sz="2400" i="1" dirty="0" smtClean="0">
                <a:ea typeface="Calibri"/>
                <a:cs typeface="Times New Roman"/>
              </a:rPr>
              <a:t>divided </a:t>
            </a:r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by </a:t>
            </a:r>
            <a:r>
              <a:rPr lang="en-US" sz="2400" i="1" dirty="0">
                <a:ea typeface="Calibri"/>
                <a:cs typeface="Times New Roman"/>
              </a:rPr>
              <a:t>the </a:t>
            </a:r>
            <a:r>
              <a:rPr lang="en-US" sz="2400" b="1" i="1" dirty="0">
                <a:solidFill>
                  <a:srgbClr val="0070C0"/>
                </a:solidFill>
                <a:ea typeface="Calibri"/>
                <a:cs typeface="Times New Roman"/>
              </a:rPr>
              <a:t>same positive number</a:t>
            </a:r>
            <a:r>
              <a:rPr lang="en-US" sz="2400" i="1" dirty="0">
                <a:ea typeface="Calibri"/>
                <a:cs typeface="Times New Roman"/>
              </a:rPr>
              <a:t>, </a:t>
            </a:r>
            <a:endParaRPr lang="en-US" sz="2400" i="1" dirty="0" smtClean="0"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the </a:t>
            </a:r>
            <a:r>
              <a:rPr lang="en-US" sz="2400" i="1" dirty="0">
                <a:ea typeface="Calibri"/>
                <a:cs typeface="Times New Roman"/>
              </a:rPr>
              <a:t>resulting inequality is also true</a:t>
            </a:r>
            <a:r>
              <a:rPr lang="en-US" sz="2400" i="1" dirty="0" smtClean="0"/>
              <a:t>.”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41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848600" y="4080510"/>
            <a:ext cx="1005840" cy="64008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848600" y="2876550"/>
            <a:ext cx="1005840" cy="64008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322320" y="4080510"/>
            <a:ext cx="1005840" cy="64008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322320" y="2891790"/>
            <a:ext cx="73152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876800" y="37147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6800" y="24955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0520" y="37147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50520" y="24955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DIVISION PROPERTY OF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</a:p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A.  For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dividing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a positive number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>
                    <a:effectLst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>
                    <a:effectLst/>
                  </a:rPr>
                  <a:t> are any numbers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>
                    <a:effectLst/>
                  </a:rPr>
                  <a:t> is a positive number, the following are true</a:t>
                </a:r>
                <a:r>
                  <a:rPr lang="en-US" sz="2400" dirty="0" smtClean="0">
                    <a:effectLst/>
                  </a:rPr>
                  <a:t>: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921309"/>
                  </p:ext>
                </p:extLst>
              </p:nvPr>
            </p:nvGraphicFramePr>
            <p:xfrm>
              <a:off x="243840" y="2495550"/>
              <a:ext cx="868680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463040"/>
                    <a:gridCol w="548640"/>
                    <a:gridCol w="548640"/>
                    <a:gridCol w="2011680"/>
                    <a:gridCol w="100584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𝟏𝟐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𝟐𝟐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≥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≤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≤</m:t>
                              </m:r>
                              <m:f>
                                <m:fPr>
                                  <m:ctrlP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𝟏𝟎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𝟏𝟒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600" i="1" dirty="0" smtClean="0">
                                    <a:effectLst/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921309"/>
                  </p:ext>
                </p:extLst>
              </p:nvPr>
            </p:nvGraphicFramePr>
            <p:xfrm>
              <a:off x="243840" y="2495550"/>
              <a:ext cx="868680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463040"/>
                    <a:gridCol w="548640"/>
                    <a:gridCol w="548640"/>
                    <a:gridCol w="2011680"/>
                    <a:gridCol w="100584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3636" r="-102273" b="-4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3590" b="-4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62500" r="-691667" b="-150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62500" r="-277273" b="-15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12500" t="-62500" r="-281250" b="-1508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16667" t="-62500" r="-275000" b="-150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81818" t="-62500" r="-50000" b="-15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63636" t="-62500" b="-1508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3636" t="-260000" r="-102273" b="-14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3590" t="-260000" b="-14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257143" r="-691667" b="-95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257143" r="-277273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12500" t="-257143" r="-281250" b="-952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16667" t="-257143" r="-275000" b="-95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81818" t="-257143" r="-50000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63636" t="-257143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974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1029033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1029033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3314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55275" y="13525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955275" y="223647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53000" y="31661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953000" y="4019550"/>
            <a:ext cx="13716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9407356"/>
                  </p:ext>
                </p:extLst>
              </p:nvPr>
            </p:nvGraphicFramePr>
            <p:xfrm>
              <a:off x="304800" y="1200150"/>
              <a:ext cx="61029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18288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𝟗𝟎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𝟓𝟕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9407356"/>
                  </p:ext>
                </p:extLst>
              </p:nvPr>
            </p:nvGraphicFramePr>
            <p:xfrm>
              <a:off x="304800" y="1200150"/>
              <a:ext cx="61029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18288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1402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8667" t="-10667" r="-75333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4889" t="-10667" r="-444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1402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8667" t="-110667" r="-75333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4889" t="-110667" r="-444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1402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8667" t="-210667" r="-7533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4889" t="-210667" r="-444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1402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58667" t="-310667" r="-75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4889" t="-310667" r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8080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DIVISION PROPERTY </a:t>
            </a:r>
            <a:r>
              <a:rPr lang="en-US" sz="2400" b="1" dirty="0">
                <a:solidFill>
                  <a:srgbClr val="0070C0"/>
                </a:solidFill>
              </a:rPr>
              <a:t>OF </a:t>
            </a:r>
            <a:r>
              <a:rPr lang="en-US" sz="2400" b="1" dirty="0" smtClean="0">
                <a:solidFill>
                  <a:srgbClr val="0070C0"/>
                </a:solidFill>
              </a:rPr>
              <a:t>INEQUALITIES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B.  For dividing a negative number</a:t>
            </a:r>
          </a:p>
          <a:p>
            <a:pPr marL="0" indent="0">
              <a:buNone/>
            </a:pPr>
            <a:endParaRPr lang="en-US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i="1" dirty="0" smtClean="0"/>
              <a:t>“</a:t>
            </a:r>
            <a:r>
              <a:rPr lang="en-US" sz="2400" i="1" dirty="0"/>
              <a:t>If each side of a true inequality is </a:t>
            </a:r>
            <a:r>
              <a:rPr lang="en-US" sz="2400" i="1" dirty="0" smtClean="0"/>
              <a:t>divided</a:t>
            </a:r>
          </a:p>
          <a:p>
            <a:pPr marL="0" indent="0" algn="ctr">
              <a:buNone/>
            </a:pPr>
            <a:r>
              <a:rPr lang="en-US" sz="2400" i="1" dirty="0" smtClean="0"/>
              <a:t>by </a:t>
            </a:r>
            <a:r>
              <a:rPr lang="en-US" sz="2400" i="1" dirty="0"/>
              <a:t>the </a:t>
            </a:r>
            <a:r>
              <a:rPr lang="en-US" sz="2400" b="1" i="1" dirty="0">
                <a:solidFill>
                  <a:srgbClr val="0070C0"/>
                </a:solidFill>
              </a:rPr>
              <a:t>same negative number</a:t>
            </a:r>
            <a:r>
              <a:rPr lang="en-US" sz="2400" i="1" dirty="0"/>
              <a:t>, </a:t>
            </a:r>
            <a:endParaRPr lang="en-US" sz="2400" i="1" dirty="0" smtClean="0"/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the </a:t>
            </a:r>
            <a:r>
              <a:rPr lang="en-US" sz="2400" i="1" dirty="0">
                <a:ea typeface="Calibri"/>
                <a:cs typeface="Times New Roman"/>
              </a:rPr>
              <a:t>direction of the </a:t>
            </a:r>
            <a:r>
              <a:rPr lang="en-US" sz="2400" b="1" i="1" dirty="0">
                <a:solidFill>
                  <a:srgbClr val="0070C0"/>
                </a:solidFill>
                <a:ea typeface="Calibri"/>
                <a:cs typeface="Times New Roman"/>
              </a:rPr>
              <a:t>inequality symbol must be reversed</a:t>
            </a:r>
            <a:r>
              <a:rPr lang="en-US" sz="2400" i="1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endParaRPr lang="en-US" sz="2400" i="1" dirty="0" smtClean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so </a:t>
            </a:r>
            <a:r>
              <a:rPr lang="en-US" sz="2400" i="1" dirty="0">
                <a:ea typeface="Calibri"/>
                <a:cs typeface="Times New Roman"/>
              </a:rPr>
              <a:t>that the resulting inequality is also true</a:t>
            </a:r>
            <a:r>
              <a:rPr lang="en-US" sz="2400" i="1" dirty="0" smtClean="0"/>
              <a:t>.”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98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768038" y="3714750"/>
            <a:ext cx="25603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752569" y="2495550"/>
            <a:ext cx="25603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6469" y="3714750"/>
            <a:ext cx="25603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" y="2495550"/>
            <a:ext cx="25603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DIVISION PROPERTY OF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</a:p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B.  For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dividing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a negative number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>
                    <a:effectLst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>
                    <a:effectLst/>
                  </a:rPr>
                  <a:t> are any numbers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>
                    <a:effectLst/>
                  </a:rPr>
                  <a:t> is a </a:t>
                </a:r>
                <a:r>
                  <a:rPr lang="en-US" sz="2400" dirty="0" smtClean="0">
                    <a:effectLst/>
                  </a:rPr>
                  <a:t>negative number</a:t>
                </a:r>
                <a:r>
                  <a:rPr lang="en-US" sz="2400" dirty="0">
                    <a:effectLst/>
                  </a:rPr>
                  <a:t>, the following are true</a:t>
                </a:r>
                <a:r>
                  <a:rPr lang="en-US" sz="2400" dirty="0" smtClean="0">
                    <a:effectLst/>
                  </a:rPr>
                  <a:t>: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7757160" y="4095750"/>
            <a:ext cx="118872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57160" y="2891790"/>
            <a:ext cx="118872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307080" y="4095750"/>
            <a:ext cx="128016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307080" y="2891790"/>
            <a:ext cx="128016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0136439"/>
                  </p:ext>
                </p:extLst>
              </p:nvPr>
            </p:nvGraphicFramePr>
            <p:xfrm>
              <a:off x="243840" y="2495550"/>
              <a:ext cx="877824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280160"/>
                    <a:gridCol w="548640"/>
                    <a:gridCol w="548640"/>
                    <a:gridCol w="2011680"/>
                    <a:gridCol w="1280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f>
                                <m:fPr>
                                  <m:ctrlPr>
                                    <a:rPr lang="en-US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f>
                                <m:fPr>
                                  <m:ctrlPr>
                                    <a:rPr lang="en-US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𝟏𝟓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≥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≤</m:t>
                              </m:r>
                              <m:f>
                                <m:fPr>
                                  <m:ctrlPr>
                                    <a:rPr lang="en-US" sz="1800" b="1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800" b="1" i="1" smtClean="0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𝒄</m:t>
                                  </m:r>
                                </m:den>
                              </m:f>
                              <m:r>
                                <a:rPr lang="en-US" sz="1800" b="1" i="1" smtClean="0">
                                  <a:effectLst/>
                                  <a:latin typeface="Cambria Math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b="1" i="1" smtClean="0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</a:rPr>
                                    <m:t>𝒄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f>
                                  <m:fPr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0136439"/>
                  </p:ext>
                </p:extLst>
              </p:nvPr>
            </p:nvGraphicFramePr>
            <p:xfrm>
              <a:off x="243840" y="2495550"/>
              <a:ext cx="877824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280160"/>
                    <a:gridCol w="548640"/>
                    <a:gridCol w="548640"/>
                    <a:gridCol w="2011680"/>
                    <a:gridCol w="1280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286" r="-114286" b="-4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28571" b="-4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62500" r="-700000" b="-16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62500" r="-281818" b="-16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42857" t="-62500" r="-342857" b="-1633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00000" t="-62500" r="-300000" b="-16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72727" t="-62500" r="-63636" b="-16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85714" t="-62500" b="-163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286" t="-260000" r="-114286" b="-16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28571" t="-260000" b="-16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225000" r="-700000" b="-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225000" r="-281818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42857" t="-225000" r="-342857" b="-8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00000" t="-225000" r="-300000" b="-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72727" t="-225000" r="-63636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85714" t="-225000" b="-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593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5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50719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50719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8346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SOLVING INEQUALITIES USING MULTIPLICATION OR DIVISION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linear inequalities by using </a:t>
            </a:r>
            <a:r>
              <a:rPr lang="en-US" sz="2400" dirty="0" smtClean="0"/>
              <a:t>multiplication and division.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Multiplication </a:t>
            </a:r>
            <a:r>
              <a:rPr lang="en-US" sz="2400" dirty="0"/>
              <a:t>Property </a:t>
            </a:r>
            <a:r>
              <a:rPr lang="en-US" sz="2400" dirty="0" smtClean="0"/>
              <a:t>of Inequalities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Division Property </a:t>
            </a:r>
            <a:r>
              <a:rPr lang="en-US" sz="2400" dirty="0"/>
              <a:t>of Inequalities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42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408327" y="1291590"/>
            <a:ext cx="13716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5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408327" y="2175510"/>
            <a:ext cx="13716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06052" y="3105150"/>
            <a:ext cx="13716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406052" y="4019550"/>
            <a:ext cx="13716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439539"/>
                  </p:ext>
                </p:extLst>
              </p:nvPr>
            </p:nvGraphicFramePr>
            <p:xfrm>
              <a:off x="304800" y="1200150"/>
              <a:ext cx="65601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22860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.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.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.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.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𝟏𝟐𝟓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439539"/>
                  </p:ext>
                </p:extLst>
              </p:nvPr>
            </p:nvGraphicFramePr>
            <p:xfrm>
              <a:off x="304800" y="1200150"/>
              <a:ext cx="65601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22860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1602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6933" t="-10667" r="-602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222" t="-10667" r="-444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1602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6933" t="-110667" r="-602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222" t="-110667" r="-444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1602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6933" t="-210667" r="-602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222" t="-210667" r="-444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1602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6933" t="-310667" r="-602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8222" t="-310667" r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5596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6</a:t>
            </a:r>
            <a:r>
              <a:rPr lang="en-US" sz="2400" dirty="0" smtClean="0">
                <a:ea typeface="Calibri"/>
                <a:cs typeface="Times New Roman"/>
              </a:rPr>
              <a:t>: Write and s</a:t>
            </a:r>
            <a:r>
              <a:rPr lang="en-US" sz="2400" dirty="0" smtClean="0"/>
              <a:t>olve </a:t>
            </a:r>
            <a:r>
              <a:rPr lang="en-US" sz="2400" dirty="0"/>
              <a:t>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94648"/>
              </p:ext>
            </p:extLst>
          </p:nvPr>
        </p:nvGraphicFramePr>
        <p:xfrm>
          <a:off x="304800" y="1200150"/>
          <a:ext cx="8321040" cy="3877056"/>
        </p:xfrm>
        <a:graphic>
          <a:graphicData uri="http://schemas.openxmlformats.org/drawingml/2006/table">
            <a:tbl>
              <a:tblPr firstRow="1" firstCol="1" bandRow="1"/>
              <a:tblGrid>
                <a:gridCol w="548640"/>
                <a:gridCol w="7772400"/>
              </a:tblGrid>
              <a:tr h="969264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Three times a number is less than or equal to 21.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9264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product of twenty five and a number is at most nine. 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9264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 negative number multiplied by six is greater than or equal to four.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9264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D.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0" marR="0" indent="-9144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Thrice a negative number is at least 18.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77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83875" y="1657350"/>
            <a:ext cx="10972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6</a:t>
            </a:r>
            <a:r>
              <a:rPr lang="en-US" sz="2400" dirty="0" smtClean="0">
                <a:ea typeface="Calibri"/>
                <a:cs typeface="Times New Roman"/>
              </a:rPr>
              <a:t>: Write and s</a:t>
            </a:r>
            <a:r>
              <a:rPr lang="en-US" sz="2400" dirty="0" smtClean="0"/>
              <a:t>olve </a:t>
            </a:r>
            <a:r>
              <a:rPr lang="en-US" sz="2400" dirty="0"/>
              <a:t>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183875" y="2419350"/>
            <a:ext cx="109728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81600" y="3394710"/>
            <a:ext cx="109728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81600" y="4552950"/>
            <a:ext cx="109728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7769228"/>
                  </p:ext>
                </p:extLst>
              </p:nvPr>
            </p:nvGraphicFramePr>
            <p:xfrm>
              <a:off x="304800" y="1200150"/>
              <a:ext cx="7680960" cy="38895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  <a:gridCol w="2560320"/>
                    <a:gridCol w="2743200"/>
                  </a:tblGrid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Three times a number is less than or equal to 21.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512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product of twenty five and a number is at most nine. 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512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𝟐𝟓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𝟐𝟓</m:t>
                                    </m:r>
                                  </m:den>
                                </m:f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negative number multiplied by six is greater than or equal to four.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𝒙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𝟔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marL="914400" marR="0" indent="-91440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Thrice a negative number is at least 18.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512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𝟏𝟖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7769228"/>
                  </p:ext>
                </p:extLst>
              </p:nvPr>
            </p:nvGraphicFramePr>
            <p:xfrm>
              <a:off x="304800" y="1200150"/>
              <a:ext cx="7680960" cy="388950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828800"/>
                    <a:gridCol w="2560320"/>
                    <a:gridCol w="2743200"/>
                  </a:tblGrid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Three times a number is less than or equal to 21.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512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57798" r="-290000" b="-4394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2857" t="-57798" r="-107143" b="-4394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0000" t="-57798" b="-43945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product of twenty five and a number is at most nine. 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512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201818" r="-290000" b="-2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2857" t="-201818" r="-107143" b="-2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0000" t="-201818" b="-29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negative number multiplied by six is greater than or equal to four.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766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347273" r="-290000" b="-14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2857" t="-347273" r="-107143" b="-14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0000" t="-347273" b="-144545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3">
                      <a:txBody>
                        <a:bodyPr/>
                        <a:lstStyle/>
                        <a:p>
                          <a:pPr marL="914400" marR="0" indent="-91440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Thrice a negative number is at least 18.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512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0000" t="-497248" r="-2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2857" t="-497248" r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0000" t="-49724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1566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MULTIPLICATION PROPERTY </a:t>
            </a:r>
            <a:r>
              <a:rPr lang="en-US" sz="2400" b="1" dirty="0">
                <a:solidFill>
                  <a:srgbClr val="0070C0"/>
                </a:solidFill>
              </a:rPr>
              <a:t>OF </a:t>
            </a:r>
            <a:r>
              <a:rPr lang="en-US" sz="2400" b="1" dirty="0" smtClean="0">
                <a:solidFill>
                  <a:srgbClr val="0070C0"/>
                </a:solidFill>
              </a:rPr>
              <a:t>INEQUALITIES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A.  For multiplying a positive number</a:t>
            </a:r>
          </a:p>
          <a:p>
            <a:pPr marL="0" indent="0">
              <a:buNone/>
            </a:pPr>
            <a:endParaRPr lang="en-US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i="1" dirty="0" smtClean="0"/>
              <a:t>“</a:t>
            </a:r>
            <a:r>
              <a:rPr lang="en-US" sz="2400" i="1" dirty="0">
                <a:ea typeface="Calibri"/>
                <a:cs typeface="Times New Roman"/>
              </a:rPr>
              <a:t>If each side of a true inequality is multiplied </a:t>
            </a:r>
            <a:endParaRPr lang="en-US" sz="2400" i="1" dirty="0" smtClean="0"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by </a:t>
            </a:r>
            <a:r>
              <a:rPr lang="en-US" sz="2400" i="1" dirty="0">
                <a:ea typeface="Calibri"/>
                <a:cs typeface="Times New Roman"/>
              </a:rPr>
              <a:t>the </a:t>
            </a:r>
            <a:r>
              <a:rPr lang="en-US" sz="2400" b="1" i="1" dirty="0">
                <a:solidFill>
                  <a:srgbClr val="0070C0"/>
                </a:solidFill>
                <a:ea typeface="Calibri"/>
                <a:cs typeface="Times New Roman"/>
              </a:rPr>
              <a:t>same positive </a:t>
            </a:r>
            <a:r>
              <a:rPr lang="en-US" sz="2400" b="1" i="1" dirty="0" smtClean="0">
                <a:solidFill>
                  <a:srgbClr val="0070C0"/>
                </a:solidFill>
                <a:ea typeface="Calibri"/>
                <a:cs typeface="Times New Roman"/>
              </a:rPr>
              <a:t>number</a:t>
            </a:r>
            <a:r>
              <a:rPr lang="en-US" sz="2400" i="1" dirty="0" smtClean="0">
                <a:ea typeface="Calibri"/>
                <a:cs typeface="Times New Roman"/>
              </a:rPr>
              <a:t>,</a:t>
            </a:r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the </a:t>
            </a:r>
            <a:r>
              <a:rPr lang="en-US" sz="2400" i="1" dirty="0">
                <a:ea typeface="Calibri"/>
                <a:cs typeface="Times New Roman"/>
              </a:rPr>
              <a:t>resulting inequality is also true</a:t>
            </a:r>
            <a:r>
              <a:rPr lang="en-US" sz="2400" i="1" dirty="0" smtClean="0"/>
              <a:t>.”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0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848600" y="4095750"/>
            <a:ext cx="100584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848600" y="2891790"/>
            <a:ext cx="100584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322320" y="4095750"/>
            <a:ext cx="100584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322320" y="2891790"/>
            <a:ext cx="100584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876800" y="37147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6800" y="24955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0520" y="37147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50520" y="24955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MULTIPLICATION PROPERTY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OF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</a:p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A.  For multiplying a positive number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>
                    <a:effectLst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>
                    <a:effectLst/>
                  </a:rPr>
                  <a:t> are any numbers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>
                    <a:effectLst/>
                  </a:rPr>
                  <a:t> is a positive number, the following are true</a:t>
                </a:r>
                <a:r>
                  <a:rPr lang="en-US" sz="2400" dirty="0" smtClean="0">
                    <a:effectLst/>
                  </a:rPr>
                  <a:t>: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0895991"/>
                  </p:ext>
                </p:extLst>
              </p:nvPr>
            </p:nvGraphicFramePr>
            <p:xfrm>
              <a:off x="243840" y="2495550"/>
              <a:ext cx="868680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463040"/>
                    <a:gridCol w="548640"/>
                    <a:gridCol w="548640"/>
                    <a:gridCol w="2011680"/>
                    <a:gridCol w="100584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𝒂𝒄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kern="120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𝒂𝒄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kern="12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𝟒𝟖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𝟏𝟔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𝟐𝟐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𝟑𝟐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𝟒𝟒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≥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𝒂𝒄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≥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dirty="0">
                              <a:effectLst/>
                              <a:latin typeface="Calibri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𝒂𝒄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𝟕𝟎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0895991"/>
                  </p:ext>
                </p:extLst>
              </p:nvPr>
            </p:nvGraphicFramePr>
            <p:xfrm>
              <a:off x="243840" y="2495550"/>
              <a:ext cx="868680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463040"/>
                    <a:gridCol w="548640"/>
                    <a:gridCol w="548640"/>
                    <a:gridCol w="2011680"/>
                    <a:gridCol w="100584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3636" r="-102273" b="-4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3590" b="-40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62500" r="-691667" b="-150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62500" r="-277273" b="-15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12500" t="-62500" r="-281250" b="-1508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16667" t="-62500" r="-275000" b="-150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81818" t="-62500" r="-50000" b="-15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63636" t="-62500" b="-1508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3636" t="-260000" r="-102273" b="-14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3590" t="-260000" b="-14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257143" r="-691667" b="-95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257143" r="-277273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12500" t="-257143" r="-281250" b="-952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16667" t="-257143" r="-275000" b="-95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81818" t="-257143" r="-50000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763636" t="-257143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1720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8429080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8429080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0359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793475" y="135255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793475" y="223647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91200" y="31661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791200" y="40805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1065519"/>
                  </p:ext>
                </p:extLst>
              </p:nvPr>
            </p:nvGraphicFramePr>
            <p:xfrm>
              <a:off x="304800" y="1200150"/>
              <a:ext cx="70173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27432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𝟒𝟖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1065519"/>
                  </p:ext>
                </p:extLst>
              </p:nvPr>
            </p:nvGraphicFramePr>
            <p:xfrm>
              <a:off x="304800" y="1200150"/>
              <a:ext cx="70173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  <a:gridCol w="2743200"/>
                    <a:gridCol w="13716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18026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5778" t="-10667" r="-50222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11556" t="-10667" r="-444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1802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5778" t="-110667" r="-5022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11556" t="-110667" r="-444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1802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5778" t="-210667" r="-5022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11556" t="-210667" r="-444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1802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5778" t="-310667" r="-50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11556" t="-310667" r="-44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1432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MULTIPLICATION PROPERTY </a:t>
            </a:r>
            <a:r>
              <a:rPr lang="en-US" sz="2400" b="1" dirty="0">
                <a:solidFill>
                  <a:srgbClr val="0070C0"/>
                </a:solidFill>
              </a:rPr>
              <a:t>OF </a:t>
            </a:r>
            <a:r>
              <a:rPr lang="en-US" sz="2400" b="1" dirty="0" smtClean="0">
                <a:solidFill>
                  <a:srgbClr val="0070C0"/>
                </a:solidFill>
              </a:rPr>
              <a:t>INEQUALITIES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B.  For multiplying a negative number</a:t>
            </a:r>
          </a:p>
          <a:p>
            <a:pPr marL="0" indent="0">
              <a:buNone/>
            </a:pPr>
            <a:endParaRPr lang="en-US" sz="24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i="1" dirty="0" smtClean="0"/>
              <a:t>“</a:t>
            </a:r>
            <a:r>
              <a:rPr lang="en-US" sz="2400" i="1" dirty="0"/>
              <a:t>If each side of a true inequality is multiplied </a:t>
            </a:r>
            <a:endParaRPr lang="en-US" sz="2400" i="1" dirty="0" smtClean="0"/>
          </a:p>
          <a:p>
            <a:pPr marL="0" indent="0" algn="ctr">
              <a:buNone/>
            </a:pPr>
            <a:r>
              <a:rPr lang="en-US" sz="2400" i="1" dirty="0" smtClean="0"/>
              <a:t>by </a:t>
            </a:r>
            <a:r>
              <a:rPr lang="en-US" sz="2400" i="1" dirty="0"/>
              <a:t>the </a:t>
            </a:r>
            <a:r>
              <a:rPr lang="en-US" sz="2400" b="1" i="1" dirty="0">
                <a:solidFill>
                  <a:srgbClr val="0070C0"/>
                </a:solidFill>
              </a:rPr>
              <a:t>same negative number</a:t>
            </a:r>
            <a:r>
              <a:rPr lang="en-US" sz="2400" i="1" dirty="0"/>
              <a:t>, </a:t>
            </a:r>
            <a:endParaRPr lang="en-US" sz="2400" i="1" dirty="0" smtClean="0"/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the </a:t>
            </a:r>
            <a:r>
              <a:rPr lang="en-US" sz="2400" i="1" dirty="0">
                <a:ea typeface="Calibri"/>
                <a:cs typeface="Times New Roman"/>
              </a:rPr>
              <a:t>direction of the </a:t>
            </a:r>
            <a:r>
              <a:rPr lang="en-US" sz="2400" b="1" i="1" dirty="0">
                <a:solidFill>
                  <a:srgbClr val="0070C0"/>
                </a:solidFill>
                <a:ea typeface="Calibri"/>
                <a:cs typeface="Times New Roman"/>
              </a:rPr>
              <a:t>inequality symbol must be reversed</a:t>
            </a:r>
            <a:r>
              <a:rPr lang="en-US" sz="2400" i="1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endParaRPr lang="en-US" sz="2400" i="1" dirty="0" smtClean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n-US" sz="2400" i="1" dirty="0" smtClean="0">
                <a:ea typeface="Calibri"/>
                <a:cs typeface="Times New Roman"/>
              </a:rPr>
              <a:t>so </a:t>
            </a:r>
            <a:r>
              <a:rPr lang="en-US" sz="2400" i="1" dirty="0">
                <a:ea typeface="Calibri"/>
                <a:cs typeface="Times New Roman"/>
              </a:rPr>
              <a:t>that the resulting inequality is also true</a:t>
            </a:r>
            <a:r>
              <a:rPr lang="en-US" sz="2400" i="1" dirty="0" smtClean="0"/>
              <a:t>.”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46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816069" y="3656822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00600" y="24955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6469" y="3656822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" y="2495550"/>
            <a:ext cx="29260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MULTIPLICATION PROPERTY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OF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</a:p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B.  For multiplying a negative number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>
                    <a:effectLst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>
                    <a:effectLst/>
                  </a:rPr>
                  <a:t> are any numbers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>
                    <a:effectLst/>
                  </a:rPr>
                  <a:t> is a </a:t>
                </a:r>
                <a:r>
                  <a:rPr lang="en-US" sz="2400" dirty="0" smtClean="0">
                    <a:effectLst/>
                  </a:rPr>
                  <a:t>negative number</a:t>
                </a:r>
                <a:r>
                  <a:rPr lang="en-US" sz="2400" dirty="0">
                    <a:effectLst/>
                  </a:rPr>
                  <a:t>, the following are true</a:t>
                </a:r>
                <a:r>
                  <a:rPr lang="en-US" sz="2400" dirty="0" smtClean="0">
                    <a:effectLst/>
                  </a:rPr>
                  <a:t>: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7757160" y="4095750"/>
            <a:ext cx="118872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57160" y="2891790"/>
            <a:ext cx="118872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307080" y="4095750"/>
            <a:ext cx="128016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307080" y="2891790"/>
            <a:ext cx="128016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7894772"/>
                  </p:ext>
                </p:extLst>
              </p:nvPr>
            </p:nvGraphicFramePr>
            <p:xfrm>
              <a:off x="243840" y="2495550"/>
              <a:ext cx="877824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280160"/>
                    <a:gridCol w="548640"/>
                    <a:gridCol w="548640"/>
                    <a:gridCol w="2011680"/>
                    <a:gridCol w="1280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𝒂𝒄</m:t>
                              </m:r>
                              <m:r>
                                <a:rPr lang="en-US" sz="1800" b="1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𝒂𝒄</m:t>
                              </m:r>
                              <m:r>
                                <a:rPr lang="en-US" sz="1800" b="1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)&lt;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𝟔𝟎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&lt;−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𝟒𝟖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𝟏𝟗</m:t>
                                </m:r>
                                <m:d>
                                  <m:d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𝟐𝟓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𝟑𝟖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𝟓𝟎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If</a:t>
                          </a: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≥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then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𝒂𝒄</m:t>
                              </m:r>
                              <m:r>
                                <a:rPr lang="en-US" sz="1800" b="1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≤</m:t>
                              </m:r>
                              <m:r>
                                <a:rPr lang="en-US" sz="1800" b="1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800" dirty="0" smtClean="0">
                              <a:effectLst/>
                              <a:latin typeface="Calibri"/>
                            </a:rPr>
                            <a:t>If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≤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Calibri"/>
                            </a:rPr>
                            <a:t>, then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𝒂𝒄</m:t>
                              </m:r>
                              <m:r>
                                <a:rPr lang="en-US" sz="1800" b="1" i="1" smtClean="0">
                                  <a:effectLst/>
                                  <a:latin typeface="Cambria Math"/>
                                </a:rPr>
                                <m:t>≥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</a:rPr>
                                <m:t>𝒃𝒄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Calibri"/>
                            </a:rPr>
                            <a:t>.</a:t>
                          </a:r>
                          <a:endParaRPr lang="en-US" sz="18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𝟏𝟑</m:t>
                                </m:r>
                                <m:d>
                                  <m:d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𝟑𝟗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𝟑𝟔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228600" marR="0" indent="-22860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righ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  <m:d>
                                  <m:dPr>
                                    <m:ctrlP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600" b="1" i="1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16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𝟖𝟓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≥−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7894772"/>
                  </p:ext>
                </p:extLst>
              </p:nvPr>
            </p:nvGraphicFramePr>
            <p:xfrm>
              <a:off x="243840" y="2495550"/>
              <a:ext cx="877824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548640"/>
                    <a:gridCol w="2011680"/>
                    <a:gridCol w="1280160"/>
                    <a:gridCol w="548640"/>
                    <a:gridCol w="548640"/>
                    <a:gridCol w="2011680"/>
                    <a:gridCol w="128016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286" r="-114286" b="-4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28571" b="-42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62500" r="-700000" b="-16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62500" r="-281818" b="-16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42857" t="-62500" r="-342857" b="-1633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00000" t="-62500" r="-300000" b="-16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72727" t="-62500" r="-63636" b="-16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85714" t="-62500" b="-163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4286" t="-260000" r="-114286" b="-16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4.</a:t>
                          </a: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28571" t="-260000" b="-161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t="-225000" r="-700000" b="-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4545" t="-225000" r="-281818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42857" t="-225000" r="-342857" b="-833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400000" t="-225000" r="-300000" b="-8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272727" t="-225000" r="-63636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585714" t="-225000" b="-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9832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INEQUALITIES USING MULTIPLICATION OR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9165041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𝟏𝟔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9165041"/>
                  </p:ext>
                </p:extLst>
              </p:nvPr>
            </p:nvGraphicFramePr>
            <p:xfrm>
              <a:off x="304800" y="1200150"/>
              <a:ext cx="2902585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6585"/>
                    <a:gridCol w="2286000"/>
                  </a:tblGrid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0667" r="-267" b="-3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110667" r="-267" b="-2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210667" r="-267" b="-10000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lvl="0" indent="0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  <a:buFont typeface="+mj-lt"/>
                            <a:buNone/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933" t="-310667" r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0997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2099</Words>
  <Application>Microsoft Office PowerPoint</Application>
  <PresentationFormat>On-screen Show (16:9)</PresentationFormat>
  <Paragraphs>311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  <vt:lpstr>SOLVING INEQUALITIES USING MULTIPLICATION OR DIVISION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125</cp:revision>
  <dcterms:created xsi:type="dcterms:W3CDTF">2016-12-20T05:05:08Z</dcterms:created>
  <dcterms:modified xsi:type="dcterms:W3CDTF">2017-01-07T14:20:20Z</dcterms:modified>
</cp:coreProperties>
</file>